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9" r:id="rId5"/>
    <p:sldId id="263" r:id="rId6"/>
    <p:sldId id="264" r:id="rId7"/>
    <p:sldId id="267" r:id="rId8"/>
    <p:sldId id="266" r:id="rId9"/>
    <p:sldId id="265" r:id="rId10"/>
    <p:sldId id="260" r:id="rId11"/>
    <p:sldId id="261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ika\Documents\F%20-%20NB\F%20R&#366;ZN&#201;%20V&#221;UKA\TESTY%20FYZIKA\1\DU%20energi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onika\Documents\F%20-%20NB\F%20R&#366;ZN&#201;%20V&#221;UKA\TESTY%20FYZIKA\1\DU%20energ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Graf záviskosti kinetické 
a potenciální energie na výšce</a:t>
            </a:r>
          </a:p>
        </c:rich>
      </c:tx>
      <c:layout>
        <c:manualLayout>
          <c:xMode val="edge"/>
          <c:yMode val="edge"/>
          <c:x val="0.24372806340383921"/>
          <c:y val="3.550295857988165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130187157977802"/>
          <c:y val="0.21301775147928995"/>
          <c:w val="0.70844869881460892"/>
          <c:h val="0.60946745562130178"/>
        </c:manualLayout>
      </c:layout>
      <c:scatterChart>
        <c:scatterStyle val="lineMarker"/>
        <c:varyColors val="0"/>
        <c:ser>
          <c:idx val="0"/>
          <c:order val="0"/>
          <c:tx>
            <c:strRef>
              <c:f>'energie (2)'!$D$6</c:f>
              <c:strCache>
                <c:ptCount val="1"/>
                <c:pt idx="0">
                  <c:v>EP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'energie (2)'!$B$7:$B$13</c:f>
              <c:numCache>
                <c:formatCode>General</c:formatCode>
                <c:ptCount val="7"/>
                <c:pt idx="0">
                  <c:v>180</c:v>
                </c:pt>
                <c:pt idx="1">
                  <c:v>175</c:v>
                </c:pt>
                <c:pt idx="2">
                  <c:v>160</c:v>
                </c:pt>
                <c:pt idx="3">
                  <c:v>135</c:v>
                </c:pt>
                <c:pt idx="4">
                  <c:v>100</c:v>
                </c:pt>
                <c:pt idx="5">
                  <c:v>55</c:v>
                </c:pt>
                <c:pt idx="6">
                  <c:v>0</c:v>
                </c:pt>
              </c:numCache>
            </c:numRef>
          </c:xVal>
          <c:yVal>
            <c:numRef>
              <c:f>'energie (2)'!$D$7:$D$13</c:f>
              <c:numCache>
                <c:formatCode>General</c:formatCode>
                <c:ptCount val="7"/>
                <c:pt idx="0">
                  <c:v>7200</c:v>
                </c:pt>
                <c:pt idx="1">
                  <c:v>7000</c:v>
                </c:pt>
                <c:pt idx="2">
                  <c:v>6400</c:v>
                </c:pt>
                <c:pt idx="3">
                  <c:v>5400</c:v>
                </c:pt>
                <c:pt idx="4">
                  <c:v>4000</c:v>
                </c:pt>
                <c:pt idx="5">
                  <c:v>2200</c:v>
                </c:pt>
                <c:pt idx="6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'energie (2)'!$E$6</c:f>
              <c:strCache>
                <c:ptCount val="1"/>
                <c:pt idx="0">
                  <c:v>EK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'energie (2)'!$B$7:$B$13</c:f>
              <c:numCache>
                <c:formatCode>General</c:formatCode>
                <c:ptCount val="7"/>
                <c:pt idx="0">
                  <c:v>180</c:v>
                </c:pt>
                <c:pt idx="1">
                  <c:v>175</c:v>
                </c:pt>
                <c:pt idx="2">
                  <c:v>160</c:v>
                </c:pt>
                <c:pt idx="3">
                  <c:v>135</c:v>
                </c:pt>
                <c:pt idx="4">
                  <c:v>100</c:v>
                </c:pt>
                <c:pt idx="5">
                  <c:v>55</c:v>
                </c:pt>
                <c:pt idx="6">
                  <c:v>0</c:v>
                </c:pt>
              </c:numCache>
            </c:numRef>
          </c:xVal>
          <c:yVal>
            <c:numRef>
              <c:f>'energie (2)'!$E$7:$E$13</c:f>
              <c:numCache>
                <c:formatCode>General</c:formatCode>
                <c:ptCount val="7"/>
                <c:pt idx="0">
                  <c:v>0</c:v>
                </c:pt>
                <c:pt idx="1">
                  <c:v>200</c:v>
                </c:pt>
                <c:pt idx="2">
                  <c:v>800</c:v>
                </c:pt>
                <c:pt idx="3">
                  <c:v>1800</c:v>
                </c:pt>
                <c:pt idx="4">
                  <c:v>3200</c:v>
                </c:pt>
                <c:pt idx="5">
                  <c:v>5000</c:v>
                </c:pt>
                <c:pt idx="6">
                  <c:v>7200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818368"/>
        <c:axId val="125833216"/>
      </c:scatterChart>
      <c:valAx>
        <c:axId val="125818368"/>
        <c:scaling>
          <c:orientation val="minMax"/>
          <c:max val="18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h/m</a:t>
                </a:r>
              </a:p>
            </c:rich>
          </c:tx>
          <c:layout>
            <c:manualLayout>
              <c:xMode val="edge"/>
              <c:yMode val="edge"/>
              <c:x val="0.87634570188530359"/>
              <c:y val="0.8136094674556213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25833216"/>
        <c:crosses val="autoZero"/>
        <c:crossBetween val="midCat"/>
        <c:majorUnit val="20"/>
      </c:valAx>
      <c:valAx>
        <c:axId val="125833216"/>
        <c:scaling>
          <c:orientation val="minMax"/>
          <c:max val="75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E/kJ</a:t>
                </a:r>
              </a:p>
            </c:rich>
          </c:tx>
          <c:layout>
            <c:manualLayout>
              <c:xMode val="edge"/>
              <c:yMode val="edge"/>
              <c:x val="5.0284768325527938E-2"/>
              <c:y val="8.4812623274161739E-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25818368"/>
        <c:crosses val="autoZero"/>
        <c:crossBetween val="midCat"/>
        <c:majorUnit val="1000"/>
        <c:dispUnits>
          <c:builtInUnit val="hundreds"/>
        </c:dispUnits>
      </c:valAx>
      <c:spPr>
        <a:solidFill>
          <a:srgbClr val="CCFFCC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7634570188530359"/>
          <c:y val="0.45562130177514792"/>
          <c:w val="0.11111128265829517"/>
          <c:h val="0.1390532544378698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99"/>
    </a:solidFill>
    <a:ln w="3175">
      <a:solidFill>
        <a:srgbClr val="000000"/>
      </a:solidFill>
      <a:prstDash val="solid"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Graf záviskosti kinetické 
a potenciální energie na čase</a:t>
            </a:r>
          </a:p>
        </c:rich>
      </c:tx>
      <c:layout>
        <c:manualLayout>
          <c:xMode val="edge"/>
          <c:yMode val="edge"/>
          <c:x val="0.25357134918395785"/>
          <c:y val="3.498542274052478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305103148751357"/>
          <c:y val="0.20213861022474228"/>
          <c:w val="0.70244889584241699"/>
          <c:h val="0.6345973079895624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'energie (2)'!$D$6</c:f>
              <c:strCache>
                <c:ptCount val="1"/>
                <c:pt idx="0">
                  <c:v>EP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xVal>
            <c:numRef>
              <c:f>'energie (2)'!$A$7:$A$13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'energie (2)'!$D$7:$D$13</c:f>
              <c:numCache>
                <c:formatCode>General</c:formatCode>
                <c:ptCount val="7"/>
                <c:pt idx="0">
                  <c:v>7200</c:v>
                </c:pt>
                <c:pt idx="1">
                  <c:v>7000</c:v>
                </c:pt>
                <c:pt idx="2">
                  <c:v>6400</c:v>
                </c:pt>
                <c:pt idx="3">
                  <c:v>5400</c:v>
                </c:pt>
                <c:pt idx="4">
                  <c:v>4000</c:v>
                </c:pt>
                <c:pt idx="5">
                  <c:v>2200</c:v>
                </c:pt>
                <c:pt idx="6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'energie (2)'!$E$6</c:f>
              <c:strCache>
                <c:ptCount val="1"/>
                <c:pt idx="0">
                  <c:v>EK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xVal>
            <c:numRef>
              <c:f>'energie (2)'!$A$7:$A$13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xVal>
          <c:yVal>
            <c:numRef>
              <c:f>'energie (2)'!$E$7:$E$13</c:f>
              <c:numCache>
                <c:formatCode>General</c:formatCode>
                <c:ptCount val="7"/>
                <c:pt idx="0">
                  <c:v>0</c:v>
                </c:pt>
                <c:pt idx="1">
                  <c:v>200</c:v>
                </c:pt>
                <c:pt idx="2">
                  <c:v>800</c:v>
                </c:pt>
                <c:pt idx="3">
                  <c:v>1800</c:v>
                </c:pt>
                <c:pt idx="4">
                  <c:v>3200</c:v>
                </c:pt>
                <c:pt idx="5">
                  <c:v>5000</c:v>
                </c:pt>
                <c:pt idx="6">
                  <c:v>7200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912576"/>
        <c:axId val="125923328"/>
      </c:scatterChart>
      <c:valAx>
        <c:axId val="125912576"/>
        <c:scaling>
          <c:orientation val="minMax"/>
          <c:max val="6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t/s</a:t>
                </a:r>
              </a:p>
            </c:rich>
          </c:tx>
          <c:layout>
            <c:manualLayout>
              <c:xMode val="edge"/>
              <c:yMode val="edge"/>
              <c:x val="0.8638010720972582"/>
              <c:y val="0.8717213409548295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25923328"/>
        <c:crosses val="autoZero"/>
        <c:crossBetween val="midCat"/>
      </c:valAx>
      <c:valAx>
        <c:axId val="125923328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/>
                </a:pPr>
                <a:r>
                  <a:rPr lang="cs-CZ"/>
                  <a:t>E/kJ</a:t>
                </a:r>
              </a:p>
            </c:rich>
          </c:tx>
          <c:layout>
            <c:manualLayout>
              <c:xMode val="edge"/>
              <c:yMode val="edge"/>
              <c:x val="6.8871220087717039E-2"/>
              <c:y val="0.1020411224107190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cs-CZ"/>
          </a:p>
        </c:txPr>
        <c:crossAx val="125912576"/>
        <c:crosses val="autoZero"/>
        <c:crossBetween val="midCat"/>
        <c:dispUnits>
          <c:builtInUnit val="hundreds"/>
        </c:dispUnits>
      </c:valAx>
      <c:spPr>
        <a:solidFill>
          <a:srgbClr val="CCFFCC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4761907204596165"/>
          <c:y val="0.44023384831998036"/>
          <c:w val="0.11071430403447124"/>
          <c:h val="0.13702654515124379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99"/>
    </a:solidFill>
    <a:ln w="3175">
      <a:solidFill>
        <a:srgbClr val="000000"/>
      </a:solidFill>
      <a:prstDash val="solid"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52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93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97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35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21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81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68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95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14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37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20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7B1A8-AC9D-46F2-9034-387FFCF01BC3}" type="datetimeFigureOut">
              <a:rPr lang="cs-CZ" smtClean="0"/>
              <a:t>07.03.2016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23974-BFEB-4B58-87E9-B36DA6A89F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68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95536" y="1052736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 smtClean="0"/>
              <a:t>Meloun </a:t>
            </a:r>
            <a:r>
              <a:rPr lang="cs-CZ" sz="4000" dirty="0" smtClean="0"/>
              <a:t>o hmotnosti 4 kg padá volným pádem z výšky 180 </a:t>
            </a:r>
            <a:r>
              <a:rPr lang="cs-CZ" sz="4000" dirty="0" smtClean="0"/>
              <a:t>m v tíhovém poli Země. </a:t>
            </a:r>
          </a:p>
          <a:p>
            <a:endParaRPr lang="cs-CZ" sz="4000" dirty="0" smtClean="0"/>
          </a:p>
          <a:p>
            <a:r>
              <a:rPr lang="cs-CZ" sz="4000" dirty="0" smtClean="0"/>
              <a:t>Vytvořte graf závislosti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kinetické </a:t>
            </a:r>
            <a:r>
              <a:rPr lang="cs-CZ" sz="4000" dirty="0" smtClean="0"/>
              <a:t>a potenciální energie </a:t>
            </a:r>
            <a:br>
              <a:rPr lang="cs-CZ" sz="4000" dirty="0" smtClean="0"/>
            </a:br>
            <a:r>
              <a:rPr lang="cs-CZ" sz="4000" dirty="0" smtClean="0"/>
              <a:t>na čase a výšce.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895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719081"/>
              </p:ext>
            </p:extLst>
          </p:nvPr>
        </p:nvGraphicFramePr>
        <p:xfrm>
          <a:off x="611560" y="548680"/>
          <a:ext cx="79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675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076406"/>
              </p:ext>
            </p:extLst>
          </p:nvPr>
        </p:nvGraphicFramePr>
        <p:xfrm>
          <a:off x="539552" y="548680"/>
          <a:ext cx="7920000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887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354137" y="980728"/>
            <a:ext cx="18133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čas dopadu</a:t>
            </a:r>
            <a:endParaRPr lang="cs-CZ" sz="2400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48045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84614"/>
              </p:ext>
            </p:extLst>
          </p:nvPr>
        </p:nvGraphicFramePr>
        <p:xfrm>
          <a:off x="683568" y="1844824"/>
          <a:ext cx="6696744" cy="1395885"/>
        </p:xfrm>
        <a:graphic>
          <a:graphicData uri="http://schemas.openxmlformats.org/drawingml/2006/table">
            <a:tbl>
              <a:tblPr/>
              <a:tblGrid>
                <a:gridCol w="1116124"/>
                <a:gridCol w="1116124"/>
                <a:gridCol w="1116124"/>
                <a:gridCol w="1116124"/>
                <a:gridCol w="1116124"/>
                <a:gridCol w="1116124"/>
              </a:tblGrid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t/s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h/m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v/ms</a:t>
                      </a:r>
                      <a:r>
                        <a:rPr lang="cs-CZ" sz="2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endParaRPr lang="cs-CZ" sz="24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/J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/J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…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5167496" y="729475"/>
                <a:ext cx="1102965" cy="718658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000" b="0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cs-CZ" sz="2000" b="0" i="1">
                            <a:latin typeface="Cambria Math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cs-CZ" sz="20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000" b="0" i="1">
                                <a:latin typeface="Cambria Math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cs-CZ" sz="2000" b="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000" b="0" i="1">
                                    <a:latin typeface="Cambria Math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cs-CZ" sz="2000" b="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cs-CZ" sz="2000" b="0" i="1">
                                <a:latin typeface="Cambria Math"/>
                              </a:rPr>
                              <m:t>𝑔</m:t>
                            </m:r>
                          </m:den>
                        </m:f>
                      </m:e>
                    </m:rad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496" y="729475"/>
                <a:ext cx="1102965" cy="71865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6588224" y="729475"/>
                <a:ext cx="1440160" cy="718658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000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cs-CZ" sz="2000" i="1">
                                <a:latin typeface="Cambria Math"/>
                              </a:rPr>
                              <m:t>𝐷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000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0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sz="2000" b="0" i="1">
                                <a:latin typeface="Cambria Math"/>
                              </a:rPr>
                              <m:t>2</m:t>
                            </m:r>
                            <m:r>
                              <a:rPr lang="cs-CZ" sz="2000" b="0" i="1" smtClean="0">
                                <a:latin typeface="Cambria Math"/>
                              </a:rPr>
                              <m:t>.180</m:t>
                            </m:r>
                          </m:num>
                          <m:den>
                            <m:r>
                              <a:rPr lang="cs-CZ" sz="2000" b="0" i="1" smtClean="0">
                                <a:latin typeface="Cambria Math"/>
                              </a:rPr>
                              <m:t>10</m:t>
                            </m:r>
                          </m:den>
                        </m:f>
                      </m:e>
                    </m:rad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729475"/>
                <a:ext cx="1440160" cy="71865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399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ulk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93534"/>
              </p:ext>
            </p:extLst>
          </p:nvPr>
        </p:nvGraphicFramePr>
        <p:xfrm>
          <a:off x="683568" y="1772816"/>
          <a:ext cx="6696744" cy="3722360"/>
        </p:xfrm>
        <a:graphic>
          <a:graphicData uri="http://schemas.openxmlformats.org/drawingml/2006/table">
            <a:tbl>
              <a:tblPr/>
              <a:tblGrid>
                <a:gridCol w="1116124"/>
                <a:gridCol w="1116124"/>
                <a:gridCol w="1116124"/>
                <a:gridCol w="1116124"/>
                <a:gridCol w="1116124"/>
                <a:gridCol w="1116124"/>
              </a:tblGrid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t/s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h/m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v/ms</a:t>
                      </a:r>
                      <a:r>
                        <a:rPr lang="cs-CZ" sz="2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</a:t>
                      </a:r>
                      <a:endParaRPr lang="cs-CZ" sz="24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/J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/J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4652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528771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0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6228184" y="1772816"/>
                <a:ext cx="1397945" cy="707886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000" i="1" dirty="0">
                    <a:latin typeface="Cambria Math"/>
                  </a:rPr>
                  <a:t>v = g t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/>
                          </a:rPr>
                          <m:t>𝑣</m:t>
                        </m:r>
                      </m:e>
                    </m:d>
                  </m:oMath>
                </a14:m>
                <a:r>
                  <a:rPr lang="cs-CZ" sz="2000" dirty="0"/>
                  <a:t> = 10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1772816"/>
                <a:ext cx="1397945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4329" t="-3390" b="-13559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6228184" y="3084630"/>
                <a:ext cx="1885303" cy="1129348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sz="2000" i="1">
                    <a:latin typeface="Cambria Math"/>
                  </a:rPr>
                  <a:t>= mgh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0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000" b="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cs-CZ" sz="2000" b="0" i="1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000"/>
                  <a:t> = 4</a:t>
                </a:r>
                <a14:m>
                  <m:oMath xmlns:m="http://schemas.openxmlformats.org/officeDocument/2006/math">
                    <m:r>
                      <a:rPr lang="cs-CZ" sz="2000" b="0" i="0">
                        <a:latin typeface="Cambria Math"/>
                      </a:rPr>
                      <m:t>.10.</m:t>
                    </m:r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endParaRPr lang="cs-CZ" sz="200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cs-CZ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= 4</a:t>
                </a:r>
                <a14:m>
                  <m:oMath xmlns:m="http://schemas.openxmlformats.org/officeDocument/2006/math">
                    <m:r>
                      <a:rPr kumimoji="0" lang="cs-CZ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0.</m:t>
                    </m:r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endParaRPr lang="cs-CZ" sz="200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3084630"/>
                <a:ext cx="1885303" cy="1129348"/>
              </a:xfrm>
              <a:prstGeom prst="rect">
                <a:avLst/>
              </a:prstGeom>
              <a:blipFill rotWithShape="1">
                <a:blip r:embed="rId3"/>
                <a:stretch>
                  <a:fillRect t="-2674" b="-6417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6228184" y="4509120"/>
                <a:ext cx="1667274" cy="1269322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0" lang="cs-CZ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p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i="1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0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000" b="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cs-CZ" sz="2000" b="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00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000" b="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000" b="0" i="1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cs-CZ" sz="2000" b="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cs-CZ" sz="20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0" i="1">
                                <a:latin typeface="Cambria Math"/>
                              </a:rPr>
                              <m:t>𝑣</m:t>
                            </m:r>
                          </m:e>
                        </m:d>
                      </m:e>
                      <m:sup>
                        <m:r>
                          <a:rPr lang="cs-CZ" sz="2000" b="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cs-CZ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𝑣</m:t>
                            </m:r>
                          </m:e>
                        </m:d>
                      </m:e>
                      <m:sup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509120"/>
                <a:ext cx="1667274" cy="1269322"/>
              </a:xfrm>
              <a:prstGeom prst="rect">
                <a:avLst/>
              </a:prstGeom>
              <a:blipFill rotWithShape="1">
                <a:blip r:embed="rId4"/>
                <a:stretch>
                  <a:fillRect b="-7619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6228184" y="6045341"/>
                <a:ext cx="1615973" cy="445402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= </m:t>
                            </m:r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+</m:t>
                        </m:r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kumimoji="0" lang="cs-CZ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endParaRPr lang="cs-CZ" sz="2000" i="1" dirty="0">
                  <a:latin typeface="Cambria Math"/>
                </a:endParaRPr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6045341"/>
                <a:ext cx="1615973" cy="4454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6228184" y="489098"/>
                <a:ext cx="2448272" cy="961610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h</m:t>
                    </m:r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000" b="0" i="1">
                            <a:latin typeface="Cambria Math"/>
                          </a:rPr>
                          <m:t>2 </m:t>
                        </m:r>
                      </m:den>
                    </m:f>
                  </m:oMath>
                </a14:m>
                <a:r>
                  <a:rPr lang="cs-CZ" sz="2000" dirty="0"/>
                  <a:t> g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b="0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cs-CZ" sz="2000" b="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h</m:t>
                        </m:r>
                      </m:e>
                    </m:d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=180 </m:t>
                    </m:r>
                  </m:oMath>
                </a14:m>
                <a:r>
                  <a:rPr kumimoji="0" lang="cs-CZ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kumimoji="0" lang="cs-CZ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10</m:t>
                    </m:r>
                    <m:sSup>
                      <m:sSup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p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489098"/>
                <a:ext cx="2448272" cy="961610"/>
              </a:xfrm>
              <a:prstGeom prst="rect">
                <a:avLst/>
              </a:prstGeom>
              <a:blipFill rotWithShape="1">
                <a:blip r:embed="rId6"/>
                <a:stretch>
                  <a:fillRect b="-3125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79624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3347864" y="489099"/>
            <a:ext cx="29523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/>
              <a:t>výška</a:t>
            </a:r>
          </a:p>
          <a:p>
            <a:pPr>
              <a:lnSpc>
                <a:spcPct val="200000"/>
              </a:lnSpc>
            </a:pPr>
            <a:r>
              <a:rPr lang="cs-CZ" sz="2400" dirty="0" smtClean="0"/>
              <a:t>rychlost</a:t>
            </a:r>
          </a:p>
          <a:p>
            <a:pPr>
              <a:lnSpc>
                <a:spcPct val="200000"/>
              </a:lnSpc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potenciální energie</a:t>
            </a:r>
          </a:p>
          <a:p>
            <a:pPr>
              <a:lnSpc>
                <a:spcPct val="200000"/>
              </a:lnSpc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kinetická energie</a:t>
            </a:r>
          </a:p>
          <a:p>
            <a:pPr>
              <a:lnSpc>
                <a:spcPct val="200000"/>
              </a:lnSpc>
            </a:pP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mechanická energie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0088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413277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/>
              <p:cNvSpPr txBox="1"/>
              <p:nvPr/>
            </p:nvSpPr>
            <p:spPr>
              <a:xfrm>
                <a:off x="5292080" y="489099"/>
                <a:ext cx="2808312" cy="961610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h</m:t>
                    </m:r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2000" dirty="0"/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000" b="0" i="1">
                            <a:latin typeface="Cambria Math"/>
                          </a:rPr>
                          <m:t>2 </m:t>
                        </m:r>
                      </m:den>
                    </m:f>
                  </m:oMath>
                </a14:m>
                <a:r>
                  <a:rPr lang="cs-CZ" sz="2000" dirty="0"/>
                  <a:t> g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000" b="0" i="1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cs-CZ" sz="2000" b="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h</m:t>
                        </m:r>
                      </m:e>
                    </m:d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=180 </m:t>
                    </m:r>
                  </m:oMath>
                </a14:m>
                <a:r>
                  <a:rPr kumimoji="0" lang="cs-CZ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kumimoji="0" lang="cs-CZ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10</m:t>
                    </m:r>
                    <m:sSup>
                      <m:sSup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p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 </m:t>
                        </m:r>
                        <m:d>
                          <m:dPr>
                            <m:begChr m:val="{"/>
                            <m:endChr m:val="}"/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89099"/>
                <a:ext cx="2808312" cy="961610"/>
              </a:xfrm>
              <a:prstGeom prst="rect">
                <a:avLst/>
              </a:prstGeom>
              <a:blipFill rotWithShape="1">
                <a:blip r:embed="rId2"/>
                <a:stretch>
                  <a:fillRect b="-3125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891516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3347864" y="489099"/>
            <a:ext cx="2952328" cy="727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/>
              <a:t>výška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35424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64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23268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/>
              <p:cNvSpPr txBox="1"/>
              <p:nvPr/>
            </p:nvSpPr>
            <p:spPr>
              <a:xfrm>
                <a:off x="4911365" y="692696"/>
                <a:ext cx="1397945" cy="707886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000" i="1" dirty="0">
                    <a:latin typeface="Cambria Math"/>
                  </a:rPr>
                  <a:t>v = g t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/>
                          </a:rPr>
                          <m:t>𝑣</m:t>
                        </m:r>
                      </m:e>
                    </m:d>
                  </m:oMath>
                </a14:m>
                <a:r>
                  <a:rPr lang="cs-CZ" sz="2000" dirty="0"/>
                  <a:t> = 10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endParaRPr lang="cs-CZ" sz="2000" dirty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365" y="692696"/>
                <a:ext cx="1397945" cy="707886"/>
              </a:xfrm>
              <a:prstGeom prst="rect">
                <a:avLst/>
              </a:prstGeom>
              <a:blipFill rotWithShape="1">
                <a:blip r:embed="rId2"/>
                <a:stretch>
                  <a:fillRect l="-4329" t="-3390" b="-13559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645044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3347864" y="489099"/>
            <a:ext cx="2952328" cy="727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/>
              <a:t>rychlost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21857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7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675903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/>
              <p:cNvSpPr txBox="1"/>
              <p:nvPr/>
            </p:nvSpPr>
            <p:spPr>
              <a:xfrm>
                <a:off x="6093518" y="499059"/>
                <a:ext cx="1885303" cy="1129348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cs-CZ" sz="2000" i="1">
                    <a:latin typeface="Cambria Math"/>
                  </a:rPr>
                  <a:t>= mgh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0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000" b="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cs-CZ" sz="2000" b="0" i="1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000"/>
                  <a:t> = 4</a:t>
                </a:r>
                <a14:m>
                  <m:oMath xmlns:m="http://schemas.openxmlformats.org/officeDocument/2006/math">
                    <m:r>
                      <a:rPr lang="cs-CZ" sz="2000" b="0" i="0">
                        <a:latin typeface="Cambria Math"/>
                      </a:rPr>
                      <m:t>.10.</m:t>
                    </m:r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endParaRPr lang="cs-CZ" sz="200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cs-CZ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= 4</a:t>
                </a:r>
                <a14:m>
                  <m:oMath xmlns:m="http://schemas.openxmlformats.org/officeDocument/2006/math">
                    <m:r>
                      <a:rPr kumimoji="0" lang="cs-CZ" sz="2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0.</m:t>
                    </m:r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h</m:t>
                        </m:r>
                      </m:e>
                    </m:d>
                  </m:oMath>
                </a14:m>
                <a:endParaRPr lang="cs-CZ" sz="200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3518" y="499059"/>
                <a:ext cx="1885303" cy="1129348"/>
              </a:xfrm>
              <a:prstGeom prst="rect">
                <a:avLst/>
              </a:prstGeom>
              <a:blipFill rotWithShape="1">
                <a:blip r:embed="rId2"/>
                <a:stretch>
                  <a:fillRect t="-2674" b="-6417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94398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3347864" y="489099"/>
            <a:ext cx="29523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/>
              <a:t>potenciální energie</a:t>
            </a:r>
          </a:p>
          <a:p>
            <a:pPr>
              <a:lnSpc>
                <a:spcPct val="200000"/>
              </a:lnSpc>
            </a:pPr>
            <a:endParaRPr lang="cs-CZ" sz="24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08870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60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/>
              <p:cNvSpPr txBox="1"/>
              <p:nvPr/>
            </p:nvSpPr>
            <p:spPr>
              <a:xfrm>
                <a:off x="6199584" y="218223"/>
                <a:ext cx="1667274" cy="1269322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kumimoji="0" lang="cs-CZ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fPr>
                      <m:num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pPr>
                      <m:e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 i="1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cs-CZ" sz="20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000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000" b="0" i="1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cs-CZ" sz="2000" b="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00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000" b="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000" b="0" i="1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cs-CZ" sz="2000" b="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cs-CZ" sz="2000" b="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sz="2000" b="0" i="1">
                                <a:latin typeface="Cambria Math"/>
                              </a:rPr>
                              <m:t>𝑣</m:t>
                            </m:r>
                          </m:e>
                        </m:d>
                      </m:e>
                      <m:sup>
                        <m:r>
                          <a:rPr lang="cs-CZ" sz="2000" b="0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cs-CZ" sz="20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= </a:t>
                </a:r>
                <a14:m>
                  <m:oMath xmlns:m="http://schemas.openxmlformats.org/officeDocument/2006/math">
                    <m:r>
                      <a:rPr kumimoji="0" lang="cs-CZ" sz="2000" b="0" i="1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𝑣</m:t>
                            </m:r>
                          </m:e>
                        </m:d>
                      </m:e>
                      <m:sup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sz="200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584" y="218223"/>
                <a:ext cx="1667274" cy="1269322"/>
              </a:xfrm>
              <a:prstGeom prst="rect">
                <a:avLst/>
              </a:prstGeom>
              <a:blipFill rotWithShape="1">
                <a:blip r:embed="rId2"/>
                <a:stretch>
                  <a:fillRect b="-7619"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622004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3347864" y="489099"/>
            <a:ext cx="2952328" cy="727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/>
              <a:t>kinetická energie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41455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047395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952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/>
              <p:cNvSpPr txBox="1"/>
              <p:nvPr/>
            </p:nvSpPr>
            <p:spPr>
              <a:xfrm>
                <a:off x="6228184" y="659595"/>
                <a:ext cx="1615973" cy="465149"/>
              </a:xfrm>
              <a:prstGeom prst="rect">
                <a:avLst/>
              </a:prstGeom>
              <a:solidFill>
                <a:sysClr val="window" lastClr="FFFFFF"/>
              </a:solidFill>
              <a:ln>
                <a:solidFill>
                  <a:sysClr val="windowText" lastClr="00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square"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= </m:t>
                            </m:r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cs-CZ" sz="2000" b="0" i="1" u="none" strike="noStrike" kern="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+</m:t>
                        </m:r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kumimoji="0" lang="cs-CZ" sz="2000" b="0" i="1" u="none" strike="noStrike" kern="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kumimoji="0" lang="cs-CZ" sz="2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rPr>
                  <a:t> </a:t>
                </a:r>
                <a:endParaRPr lang="cs-CZ" sz="2000" i="1" dirty="0">
                  <a:latin typeface="Cambria Math"/>
                </a:endParaRPr>
              </a:p>
              <a:p>
                <a:endParaRPr lang="cs-CZ" sz="2000" dirty="0"/>
              </a:p>
            </p:txBody>
          </p:sp>
        </mc:Choice>
        <mc:Fallback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659595"/>
                <a:ext cx="1615973" cy="46514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ysClr val="windowText" lastClr="00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454211"/>
              </p:ext>
            </p:extLst>
          </p:nvPr>
        </p:nvGraphicFramePr>
        <p:xfrm>
          <a:off x="699112" y="404664"/>
          <a:ext cx="2362200" cy="1096076"/>
        </p:xfrm>
        <a:graphic>
          <a:graphicData uri="http://schemas.openxmlformats.org/drawingml/2006/table">
            <a:tbl>
              <a:tblPr/>
              <a:tblGrid>
                <a:gridCol w="787400"/>
                <a:gridCol w="787400"/>
                <a:gridCol w="787400"/>
              </a:tblGrid>
              <a:tr h="548038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/kg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  <a:r>
                        <a:rPr lang="cs-CZ" sz="2400" b="0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/m</a:t>
                      </a:r>
                      <a:endParaRPr lang="cs-CZ" sz="24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cs-CZ" sz="2400" b="0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</a:t>
                      </a:r>
                      <a:r>
                        <a:rPr lang="cs-CZ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8038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Obdélník 13"/>
          <p:cNvSpPr/>
          <p:nvPr/>
        </p:nvSpPr>
        <p:spPr>
          <a:xfrm>
            <a:off x="3347864" y="489099"/>
            <a:ext cx="2952328" cy="727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400" dirty="0" smtClean="0"/>
              <a:t>mechanická energie</a:t>
            </a:r>
            <a:endParaRPr lang="cs-CZ" sz="24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895008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925289"/>
              </p:ext>
            </p:extLst>
          </p:nvPr>
        </p:nvGraphicFramePr>
        <p:xfrm>
          <a:off x="666969" y="1772816"/>
          <a:ext cx="7416822" cy="4680520"/>
        </p:xfrm>
        <a:graphic>
          <a:graphicData uri="http://schemas.openxmlformats.org/drawingml/2006/table">
            <a:tbl>
              <a:tblPr/>
              <a:tblGrid>
                <a:gridCol w="1236137"/>
                <a:gridCol w="1236137"/>
                <a:gridCol w="1236137"/>
                <a:gridCol w="1236137"/>
                <a:gridCol w="1236137"/>
                <a:gridCol w="1236137"/>
              </a:tblGrid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cs-CZ" sz="2400" b="0" i="0" u="none" strike="noStrike" baseline="-250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  <a:tr h="58506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08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5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697</Words>
  <Application>Microsoft Office PowerPoint</Application>
  <PresentationFormat>Předvádění na obrazovce (4:3)</PresentationFormat>
  <Paragraphs>417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</dc:creator>
  <cp:lastModifiedBy>monika</cp:lastModifiedBy>
  <cp:revision>9</cp:revision>
  <dcterms:created xsi:type="dcterms:W3CDTF">2016-02-24T09:33:06Z</dcterms:created>
  <dcterms:modified xsi:type="dcterms:W3CDTF">2016-03-07T11:40:20Z</dcterms:modified>
</cp:coreProperties>
</file>